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83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Google Shape;51;g7e471ed578_0_0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  <p:sp>
        <p:nvSpPr>
          <p:cNvPr id="5123" name="Google Shape;52;g7e471ed578_0_0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altLang="ru-R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034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aceef847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aceef847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aceef8478f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aceef8478f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aceef8478f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aceef8478f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aceef8478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aceef8478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aceef8478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aceef8478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aceef8478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aceef8478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54;p13"/>
          <p:cNvSpPr txBox="1">
            <a:spLocks noGrp="1"/>
          </p:cNvSpPr>
          <p:nvPr>
            <p:ph type="ctrTitle"/>
          </p:nvPr>
        </p:nvSpPr>
        <p:spPr>
          <a:xfrm>
            <a:off x="762196" y="2008629"/>
            <a:ext cx="7136870" cy="873098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buSzPts val="1100"/>
            </a:pP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Оттегі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 бар </a:t>
            </a: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гетероциклдардың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негізінде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b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</a:b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фармацевтикалық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препараттарды</a:t>
            </a:r>
            <a:r>
              <a:rPr lang="ru-RU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синтездеу</a:t>
            </a:r>
            <a:b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</a:br>
            <a:r>
              <a:rPr lang="ru-RU" sz="1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(</a:t>
            </a:r>
            <a:r>
              <a:rPr lang="ru" sz="1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алдын-ала жоспарланған қателіктермен дәріс)</a:t>
            </a:r>
            <a:endParaRPr lang="ru-RU" sz="11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4099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7197" y="3684281"/>
            <a:ext cx="8509606" cy="791185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595959"/>
              </a:buClr>
            </a:pP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Дәріс</a:t>
            </a:r>
            <a:r>
              <a:rPr lang="ru-RU" altLang="ru-RU" sz="199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оқыған</a:t>
            </a:r>
            <a:r>
              <a:rPr lang="ru-RU" altLang="ru-RU" sz="199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: </a:t>
            </a: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х.ғ.к</a:t>
            </a:r>
            <a:r>
              <a:rPr lang="ru-RU" altLang="ru-RU" sz="199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. </a:t>
            </a: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Берғанаева</a:t>
            </a:r>
            <a:r>
              <a:rPr lang="ru-RU" altLang="ru-RU" sz="199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Гүлзат</a:t>
            </a:r>
            <a:r>
              <a:rPr lang="ru-RU" altLang="ru-RU" sz="1998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sz="1998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Ерғазықызы</a:t>
            </a:r>
            <a:endParaRPr lang="ru-RU" altLang="ru-RU" sz="1998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4101" name="Прямоугольник 2"/>
          <p:cNvSpPr>
            <a:spLocks noChangeArrowheads="1"/>
          </p:cNvSpPr>
          <p:nvPr/>
        </p:nvSpPr>
        <p:spPr bwMode="auto">
          <a:xfrm>
            <a:off x="1869650" y="325758"/>
            <a:ext cx="5449036" cy="64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ə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л-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Фараби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атындағы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Қазақ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Ұлттық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Университеті</a:t>
            </a:r>
            <a:endParaRPr lang="ru-RU" altLang="ru-RU" sz="1798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/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жəне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химиялық</a:t>
            </a:r>
            <a:r>
              <a:rPr lang="ru-RU" altLang="ru-RU" sz="1798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технология </a:t>
            </a:r>
            <a:r>
              <a:rPr lang="ru-RU" altLang="ru-RU" sz="1798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факультеті</a:t>
            </a:r>
            <a:endParaRPr lang="ru-RU" altLang="ru-RU" sz="1798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61" y="107321"/>
            <a:ext cx="1226241" cy="1351899"/>
          </a:xfrm>
          <a:prstGeom prst="rect">
            <a:avLst/>
          </a:prstGeom>
        </p:spPr>
      </p:pic>
      <p:pic>
        <p:nvPicPr>
          <p:cNvPr id="11" name="Picture 4" descr="https://ihn.kz/images/chem-lab-coop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116" y="140687"/>
            <a:ext cx="1285172" cy="128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>
            <a:spLocks/>
          </p:cNvSpPr>
          <p:nvPr/>
        </p:nvSpPr>
        <p:spPr>
          <a:xfrm>
            <a:off x="3584619" y="1469522"/>
            <a:ext cx="1297608" cy="320206"/>
          </a:xfrm>
          <a:prstGeom prst="rect">
            <a:avLst/>
          </a:prstGeom>
        </p:spPr>
        <p:txBody>
          <a:bodyPr vert="horz" wrap="square" lIns="0" tIns="12684" rIns="0" bIns="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85">
              <a:lnSpc>
                <a:spcPct val="100000"/>
              </a:lnSpc>
              <a:spcBef>
                <a:spcPts val="100"/>
              </a:spcBef>
            </a:pPr>
            <a:r>
              <a:rPr lang="ru-RU" sz="1998" b="1" spc="-70" dirty="0">
                <a:latin typeface="+mn-lt"/>
              </a:rPr>
              <a:t>Д</a:t>
            </a:r>
            <a:r>
              <a:rPr lang="en-US" sz="1998" b="1" spc="-70" dirty="0">
                <a:latin typeface="+mn-lt"/>
              </a:rPr>
              <a:t>ə</a:t>
            </a:r>
            <a:r>
              <a:rPr lang="ru-RU" sz="1998" b="1" spc="-70" dirty="0" err="1">
                <a:latin typeface="+mn-lt"/>
              </a:rPr>
              <a:t>ріс</a:t>
            </a:r>
            <a:r>
              <a:rPr lang="ru-RU" sz="1998" b="1" spc="-45" dirty="0">
                <a:latin typeface="+mn-lt"/>
              </a:rPr>
              <a:t> </a:t>
            </a:r>
            <a:r>
              <a:rPr lang="kk-KZ" sz="1998" b="1" dirty="0">
                <a:latin typeface="+mn-lt"/>
              </a:rPr>
              <a:t>11</a:t>
            </a:r>
            <a:endParaRPr lang="ru-RU" sz="1998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289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479950" y="5349725"/>
            <a:ext cx="6987300" cy="8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 u="sng">
                <a:latin typeface="Verdana"/>
                <a:ea typeface="Verdana"/>
                <a:cs typeface="Verdana"/>
                <a:sym typeface="Verdana"/>
              </a:rPr>
              <a:t>Фуран негізінде алынған дәрілік препараттар</a:t>
            </a:r>
            <a:endParaRPr sz="1500" b="1" u="sng"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rcRect l="2703" t="3915" r="1323" b="2667"/>
          <a:stretch>
            <a:fillRect/>
          </a:stretch>
        </p:blipFill>
        <p:spPr>
          <a:xfrm>
            <a:off x="1108801" y="249749"/>
            <a:ext cx="6501600" cy="4644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79E286C-E642-F68B-D50B-E86B18B42D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2</a:t>
            </a:fld>
            <a:endParaRPr lang="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805050" y="302000"/>
            <a:ext cx="60651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Құрылысы бойынша бұл заттарды альдегид 5-нитро- фурфуролдың амин туындыларымен конденсация нәтижесінде түзілгенін көруге болады.</a:t>
            </a:r>
            <a:endParaRPr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864000" y="3025150"/>
            <a:ext cx="59472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Сонымен, бұл топтағы дәрілік заттар Шифф негізі типі бойынша құрылғанын және азометин тобы бар - СН = N- байқауға болады.</a:t>
            </a:r>
            <a:endParaRPr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9825" y="1475400"/>
            <a:ext cx="5406975" cy="109635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4EE13A8-6880-2E4F-028D-6FA1B8B482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3</a:t>
            </a:fld>
            <a:endParaRPr lang="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770850" y="213750"/>
            <a:ext cx="6074100" cy="42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Нитрофурандарды қолдану</a:t>
            </a:r>
            <a:endParaRPr sz="1500" b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Нитрофуран туындылары әртүрлі инфекциялар үшін кеңінен қолданылады (әсіресе фуразолидон мен фурагин), соның ішінде дәріге төзімді қоздырғыштар тудырады.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Олар </a:t>
            </a:r>
            <a:r>
              <a:rPr lang="ru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хирургиялық және акушерлік-гинекологиялық практикадағы әртүрлі іріңді-қабыну процестерінде тиімді.</a:t>
            </a:r>
            <a:endParaRPr sz="12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Бұл препараттар (фуразолидон, сирек фурагин) </a:t>
            </a:r>
            <a:r>
              <a:rPr lang="ru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ішек инфекцияларына</a:t>
            </a: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қолданылады: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дизентерия;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колиентеоит;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сальмонеллез және басқа, тіпті инфекциялық емес ішек аурулары.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Фуразолидон диареяға тиімді.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Урологияда</a:t>
            </a: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бұл дәрілер қазіргі уақытта </a:t>
            </a:r>
            <a:r>
              <a:rPr lang="ru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зәр шығару жолдарының қабыну</a:t>
            </a:r>
            <a:r>
              <a:rPr lang="r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процестеріне (простатитке қоса) өте кең таралған терапевтік агенттері болып табылады (әсіресе фуразолидон және фурагин, сирек фурадонин). Оларды өт жолдарының, өкпенің және бронхтардың инфекциялары үшін тиімді қолдануға болады</a:t>
            </a: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39AB0D5-D3AE-3C4C-47E1-DAA8823A54D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4</a:t>
            </a:fld>
            <a:endParaRPr lang="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rcRect l="584" t="3144" r="402" b="11509"/>
          <a:stretch>
            <a:fillRect/>
          </a:stretch>
        </p:blipFill>
        <p:spPr>
          <a:xfrm>
            <a:off x="775775" y="345599"/>
            <a:ext cx="6827425" cy="41112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010EA91-0D58-325E-B92B-A61D5DB056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5</a:t>
            </a:fld>
            <a:endParaRPr lang="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3EF6E1B-CB76-313E-77C9-0E2F3F27A6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6</a:t>
            </a:fld>
            <a:endParaRPr lang="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3FA29BA-56B9-79C6-7BF1-EEB176E071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8525" y="0"/>
            <a:ext cx="647255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rcRect l="3908" t="2366" r="2021" b="2859"/>
          <a:stretch>
            <a:fillRect/>
          </a:stretch>
        </p:blipFill>
        <p:spPr>
          <a:xfrm>
            <a:off x="842400" y="187200"/>
            <a:ext cx="6465600" cy="467281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59FBDA-6A58-A90B-A01F-D48BEEE57D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7</a:t>
            </a:fld>
            <a:endParaRPr lang="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194</Words>
  <Application>Microsoft Office PowerPoint</Application>
  <PresentationFormat>Экран (16:9)</PresentationFormat>
  <Paragraphs>29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Simple Light</vt:lpstr>
      <vt:lpstr>Оттегі  бар гетероциклдардың негізінде  фармацевтикалық препараттарды синтездеу (алдын-ала жоспарланған қателіктермен дәріс)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Lenovo</dc:creator>
  <cp:lastModifiedBy>Берганаева Гульзат</cp:lastModifiedBy>
  <cp:revision>5</cp:revision>
  <dcterms:modified xsi:type="dcterms:W3CDTF">2025-10-29T17:14:18Z</dcterms:modified>
</cp:coreProperties>
</file>